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97ECA2A-CCF9-4E57-BC7C-0107104D6F4A}">
  <a:tblStyle styleId="{F97ECA2A-CCF9-4E57-BC7C-0107104D6F4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315530849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31553084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SHIYyFMTiYHBAo9vkLEQmubrIAPwQup69iwyh4pw-X8/copy" TargetMode="External"/><Relationship Id="rId10" Type="http://schemas.openxmlformats.org/officeDocument/2006/relationships/hyperlink" Target="https://docs.google.com/presentation/d/1B23m-sm0Ep8tpFu_rn7C1QYQ7_BEflLkhNYtIM0qYuA/copy" TargetMode="External"/><Relationship Id="rId9" Type="http://schemas.openxmlformats.org/officeDocument/2006/relationships/hyperlink" Target="https://docs.google.com/presentation/d/1Bx3UV3_hykHT5vcr15fH4pBpNXV2BC6giTVKTk69rcE/copy" TargetMode="External"/><Relationship Id="rId5" Type="http://schemas.openxmlformats.org/officeDocument/2006/relationships/hyperlink" Target="https://docs.google.com/presentation/d/1B23m-sm0Ep8tpFu_rn7C1QYQ7_BEflLkhNYtIM0qYuA/copy" TargetMode="External"/><Relationship Id="rId6" Type="http://schemas.openxmlformats.org/officeDocument/2006/relationships/hyperlink" Target="https://docs.google.com/presentation/d/1jrgSd6U2poUxh2-hW0IKemCIuZYg9ntkpHnnqxwpx0Q/copy" TargetMode="External"/><Relationship Id="rId7" Type="http://schemas.openxmlformats.org/officeDocument/2006/relationships/hyperlink" Target="https://docs.google.com/presentation/d/1eAggZhWWOfO8RjD9QovNOgSLm-j5Rad4cntMi6_duXg/copy" TargetMode="External"/><Relationship Id="rId8" Type="http://schemas.openxmlformats.org/officeDocument/2006/relationships/hyperlink" Target="https://docs.google.com/presentation/d/1MDEnVkq_OTgX4HFgiDiw3a__UVZJFI_4f0Al7YF_9YE/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jrgSd6U2poUxh2-hW0IKemCIuZYg9ntkpHnnqxwpx0Q/cop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eAggZhWWOfO8RjD9QovNOgSLm-j5Rad4cntMi6_duXg/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{F97ECA2A-CCF9-4E57-BC7C-0107104D6F4A}</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a:t>
                      </a:r>
                      <a:r>
                        <a:rPr b="1" lang="en" sz="1300">
                          <a:latin typeface="Inter"/>
                          <a:ea typeface="Inter"/>
                          <a:cs typeface="Inter"/>
                          <a:sym typeface="Inter"/>
                        </a:rPr>
                        <a:t>The Atlantic Slave Trade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was the Middle Passage historically significant?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7.20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85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Atlantic Slave Trade Student Worksheet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Narrative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Say-it-in-Six</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time to preview the Topic 3 Supporting questions within the </a:t>
                      </a:r>
                      <a:r>
                        <a:rPr lang="en" sz="1200" u="sng">
                          <a:solidFill>
                            <a:schemeClr val="hlink"/>
                          </a:solidFill>
                          <a:latin typeface="Inter"/>
                          <a:ea typeface="Inter"/>
                          <a:cs typeface="Inter"/>
                          <a:sym typeface="Inter"/>
                          <a:hlinkClick r:id="rId11"/>
                        </a:rPr>
                        <a:t>Unit 3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Guide students to page 3: Unit 3- Topic 3 Supporting Questions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“K” and “W” for each of the supporting questions for Unit 3- Topic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{F97ECA2A-CCF9-4E57-BC7C-0107104D6F4A}</a:tableStyleId>
              </a:tblPr>
              <a:tblGrid>
                <a:gridCol w="1673200"/>
                <a:gridCol w="4266775"/>
                <a:gridCol w="3493525"/>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The Atlantic Slave Trade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60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Since students have </a:t>
                      </a:r>
                      <a:r>
                        <a:rPr lang="en" sz="1200">
                          <a:solidFill>
                            <a:schemeClr val="dk1"/>
                          </a:solidFill>
                          <a:latin typeface="Inter"/>
                          <a:ea typeface="Inter"/>
                          <a:cs typeface="Inter"/>
                          <a:sym typeface="Inter"/>
                        </a:rPr>
                        <a:t>previously</a:t>
                      </a:r>
                      <a:r>
                        <a:rPr lang="en" sz="1200">
                          <a:solidFill>
                            <a:schemeClr val="dk1"/>
                          </a:solidFill>
                          <a:latin typeface="Inter"/>
                          <a:ea typeface="Inter"/>
                          <a:cs typeface="Inter"/>
                          <a:sym typeface="Inter"/>
                        </a:rPr>
                        <a:t> engaged with the Middle Passage in Unit 2, this lesson will further their </a:t>
                      </a:r>
                      <a:r>
                        <a:rPr lang="en" sz="1200">
                          <a:solidFill>
                            <a:schemeClr val="dk1"/>
                          </a:solidFill>
                          <a:latin typeface="Inter"/>
                          <a:ea typeface="Inter"/>
                          <a:cs typeface="Inter"/>
                          <a:sym typeface="Inter"/>
                        </a:rPr>
                        <a:t>knowledge</a:t>
                      </a:r>
                      <a:r>
                        <a:rPr lang="en" sz="1200">
                          <a:solidFill>
                            <a:schemeClr val="dk1"/>
                          </a:solidFill>
                          <a:latin typeface="Inter"/>
                          <a:ea typeface="Inter"/>
                          <a:cs typeface="Inter"/>
                          <a:sym typeface="Inter"/>
                        </a:rPr>
                        <a:t> and understanding. This activity will serve to activate their prior knowledge. Using page 1 of </a:t>
                      </a:r>
                      <a:r>
                        <a:rPr lang="en" sz="1200" u="sng">
                          <a:solidFill>
                            <a:schemeClr val="hlink"/>
                          </a:solidFill>
                          <a:latin typeface="Inter"/>
                          <a:ea typeface="Inter"/>
                          <a:cs typeface="Inter"/>
                          <a:sym typeface="Inter"/>
                          <a:hlinkClick r:id="rId5"/>
                        </a:rPr>
                        <a:t>The Atlantic Slave Trade Student Worksheet</a:t>
                      </a:r>
                      <a:r>
                        <a:rPr lang="en" sz="1200">
                          <a:solidFill>
                            <a:schemeClr val="dk1"/>
                          </a:solidFill>
                          <a:latin typeface="Inter"/>
                          <a:ea typeface="Inter"/>
                          <a:cs typeface="Inter"/>
                          <a:sym typeface="Inter"/>
                        </a:rPr>
                        <a:t>, provide students with context and guide students through the interactive map. It is recommended to project the map on the board and complete the worksheet collectively. However, you can provide digital access and assign it to individuals or small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168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a:t>
                      </a:r>
                      <a:r>
                        <a:rPr lang="en" sz="1200">
                          <a:solidFill>
                            <a:schemeClr val="dk1"/>
                          </a:solidFill>
                          <a:latin typeface="Inter"/>
                          <a:ea typeface="Inter"/>
                          <a:cs typeface="Inter"/>
                          <a:sym typeface="Inter"/>
                        </a:rPr>
                        <a:t> “What is the Context?” information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Project the map and guide students through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Informally reflect and discuss after completion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while considering what this magnitude means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informal class discussion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81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Through historical fiction, narrative nonfiction, and nonnarrative nonfiction excerpts, students will explore individual experiences on the Middle Passage. In Round 1, have students complete the Historical Empathy Graphic Organizer and then read the text from </a:t>
                      </a:r>
                      <a:r>
                        <a:rPr i="1" lang="en" sz="1200">
                          <a:solidFill>
                            <a:schemeClr val="dk1"/>
                          </a:solidFill>
                          <a:latin typeface="Inter"/>
                          <a:ea typeface="Inter"/>
                          <a:cs typeface="Inter"/>
                          <a:sym typeface="Inter"/>
                        </a:rPr>
                        <a:t>Someone Knows My Name</a:t>
                      </a:r>
                      <a:r>
                        <a:rPr lang="en" sz="1200">
                          <a:solidFill>
                            <a:schemeClr val="dk1"/>
                          </a:solidFill>
                          <a:latin typeface="Inter"/>
                          <a:ea typeface="Inter"/>
                          <a:cs typeface="Inter"/>
                          <a:sym typeface="Inter"/>
                        </a:rPr>
                        <a:t>. In Round 2, students will read from Olaudah Equiano’s narrative and complete a THINKS Graphic Organizer. In Round 3, students will read and annotate text from </a:t>
                      </a:r>
                      <a:r>
                        <a:rPr i="1" lang="en" sz="1200">
                          <a:solidFill>
                            <a:schemeClr val="dk1"/>
                          </a:solidFill>
                          <a:latin typeface="Inter"/>
                          <a:ea typeface="Inter"/>
                          <a:cs typeface="Inter"/>
                          <a:sym typeface="Inter"/>
                        </a:rPr>
                        <a:t>Slavery at Sea</a:t>
                      </a:r>
                      <a:r>
                        <a:rPr lang="en" sz="1200">
                          <a:solidFill>
                            <a:schemeClr val="dk1"/>
                          </a:solidFill>
                          <a:latin typeface="Inter"/>
                          <a:ea typeface="Inter"/>
                          <a:cs typeface="Inter"/>
                          <a:sym typeface="Inter"/>
                        </a:rPr>
                        <a:t>. Each of these texts contain “hard history.” Review the information in the Best Practice Repository for tips and strategies. Additionally, provide time between each round for </a:t>
                      </a:r>
                      <a:r>
                        <a:rPr lang="en" sz="1200">
                          <a:solidFill>
                            <a:schemeClr val="dk1"/>
                          </a:solidFill>
                          <a:latin typeface="Inter"/>
                          <a:ea typeface="Inter"/>
                          <a:cs typeface="Inter"/>
                          <a:sym typeface="Inter"/>
                        </a:rPr>
                        <a:t>informal</a:t>
                      </a:r>
                      <a:r>
                        <a:rPr lang="en" sz="1200">
                          <a:solidFill>
                            <a:schemeClr val="dk1"/>
                          </a:solidFill>
                          <a:latin typeface="Inter"/>
                          <a:ea typeface="Inter"/>
                          <a:cs typeface="Inter"/>
                          <a:sym typeface="Inter"/>
                        </a:rPr>
                        <a:t> reflection and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368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Round 1: Guide students through the Historical Empathy Graphic Organizer and read excerpt aloud collectively (Worksheet pages 2-3)</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Round 2: Guide reading of Olaudah Equiano excerpt and THINKS (Worksheet pages 4-5)</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Round 3: Provide students with highlighters and provide annotation instructions (Worksheet page 6)</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Conduct informal class reflection through discussion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Round 1: Complete Historical Empathy Graphic Organizer and listen to excerpt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Round 2: Closely read and analyze primary source, annotating as appropriate and complete THINKS 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Round 3: Annotate while reading text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with questions and reflective statements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English Colonies: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{F97ECA2A-CCF9-4E57-BC7C-0107104D6F4A}</a:tableStyleId>
              </a:tblPr>
              <a:tblGrid>
                <a:gridCol w="1673200"/>
                <a:gridCol w="4266775"/>
                <a:gridCol w="3493525"/>
              </a:tblGrid>
              <a:tr h="2363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The Atlantic Slave Trade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4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 the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have students complete a CER paragraph to</a:t>
                      </a:r>
                      <a:r>
                        <a:rPr lang="en" sz="1200">
                          <a:solidFill>
                            <a:schemeClr val="dk1"/>
                          </a:solidFill>
                          <a:latin typeface="Inter"/>
                          <a:ea typeface="Inter"/>
                          <a:cs typeface="Inter"/>
                          <a:sym typeface="Inter"/>
                        </a:rPr>
                        <a:t> answer the supporting question: “Why was the Middle Passage historically significant?” Students should cite evidence from the interactive and the text excerpts. If time allows, have students share their CER paragraphs either in pairs, groups, or whole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15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needed, review the definition of Historical Significance through “What is Historical Significance guide” or video.</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instructions: remind students to cite evidence from both the interactive and text sources when constructing their CER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Call on or ask for volunteers to share out their paragraphs depending on time.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any clarifying question about the prompt or sources before beginning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Construct a CER paragraph addressing the lesson’s supporting question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Be prepared to share CER paragraph and reasoning with others.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English Colonies: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